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Lst>
  <p:notesMasterIdLst>
    <p:notesMasterId r:id="rId9"/>
  </p:notesMasterIdLst>
  <p:sldIdLst>
    <p:sldId id="256" r:id="rId2"/>
    <p:sldId id="258" r:id="rId3"/>
    <p:sldId id="257" r:id="rId4"/>
    <p:sldId id="260" r:id="rId5"/>
    <p:sldId id="261" r:id="rId6"/>
    <p:sldId id="262" r:id="rId7"/>
    <p:sldId id="259"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4C9897-C064-46F8-874B-58045C23DD37}" v="25" dt="2025-01-07T23:32:45.703"/>
    <p1510:client id="{5C504C33-D7CA-5A8A-2663-D56BA6DD382A}" v="58" dt="2025-01-07T21:27:17.030"/>
    <p1510:client id="{7844AAD1-DD26-4FC6-B93D-19D82A580202}" v="103" dt="2025-01-07T23:00:45.8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89316" autoAdjust="0"/>
  </p:normalViewPr>
  <p:slideViewPr>
    <p:cSldViewPr snapToGrid="0">
      <p:cViewPr varScale="1">
        <p:scale>
          <a:sx n="56" d="100"/>
          <a:sy n="56" d="100"/>
        </p:scale>
        <p:origin x="8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956EB3-96B9-4CD9-981C-EDE866D3A994}" type="datetimeFigureOut">
              <a:t>8-1-2025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C1B15B-D74C-457F-835C-63A74886C56E}" type="slidenum">
              <a:t>‹nr.›</a:t>
            </a:fld>
            <a:endParaRPr lang="en-US"/>
          </a:p>
        </p:txBody>
      </p:sp>
    </p:spTree>
    <p:extLst>
      <p:ext uri="{BB962C8B-B14F-4D97-AF65-F5344CB8AC3E}">
        <p14:creationId xmlns:p14="http://schemas.microsoft.com/office/powerpoint/2010/main" val="3823538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Thank</a:t>
            </a:r>
            <a:r>
              <a:rPr lang="nl-NL" dirty="0"/>
              <a:t> you </a:t>
            </a:r>
            <a:r>
              <a:rPr lang="nl-NL" dirty="0" err="1"/>
              <a:t>all</a:t>
            </a:r>
            <a:r>
              <a:rPr lang="nl-NL" dirty="0"/>
              <a:t> </a:t>
            </a:r>
            <a:r>
              <a:rPr lang="nl-NL" dirty="0" err="1"/>
              <a:t>for</a:t>
            </a:r>
            <a:r>
              <a:rPr lang="nl-NL" dirty="0"/>
              <a:t> </a:t>
            </a:r>
            <a:r>
              <a:rPr lang="nl-NL" dirty="0" err="1"/>
              <a:t>listening</a:t>
            </a:r>
            <a:r>
              <a:rPr lang="nl-NL" dirty="0"/>
              <a:t> </a:t>
            </a:r>
            <a:r>
              <a:rPr lang="nl-NL" dirty="0" err="1"/>
              <a:t>to</a:t>
            </a:r>
            <a:r>
              <a:rPr lang="nl-NL" dirty="0"/>
              <a:t> </a:t>
            </a:r>
            <a:r>
              <a:rPr lang="nl-NL" dirty="0" err="1"/>
              <a:t>my</a:t>
            </a:r>
            <a:r>
              <a:rPr lang="nl-NL" dirty="0"/>
              <a:t> </a:t>
            </a:r>
            <a:r>
              <a:rPr lang="nl-NL" dirty="0" err="1"/>
              <a:t>presentation</a:t>
            </a:r>
            <a:r>
              <a:rPr lang="nl-NL" dirty="0"/>
              <a:t> of </a:t>
            </a:r>
            <a:r>
              <a:rPr lang="nl-NL" dirty="0" err="1"/>
              <a:t>my</a:t>
            </a:r>
            <a:r>
              <a:rPr lang="nl-NL" dirty="0"/>
              <a:t> </a:t>
            </a:r>
            <a:r>
              <a:rPr lang="nl-NL" dirty="0" err="1"/>
              <a:t>individual</a:t>
            </a:r>
            <a:r>
              <a:rPr lang="nl-NL" dirty="0"/>
              <a:t> project. This project has been </a:t>
            </a:r>
            <a:r>
              <a:rPr lang="nl-NL" dirty="0" err="1"/>
              <a:t>done</a:t>
            </a:r>
            <a:r>
              <a:rPr lang="nl-NL" dirty="0"/>
              <a:t> </a:t>
            </a:r>
            <a:r>
              <a:rPr lang="nl-NL" dirty="0" err="1"/>
              <a:t>while</a:t>
            </a:r>
            <a:r>
              <a:rPr lang="nl-NL" dirty="0"/>
              <a:t> </a:t>
            </a:r>
            <a:r>
              <a:rPr lang="nl-NL" dirty="0" err="1"/>
              <a:t>attending</a:t>
            </a:r>
            <a:r>
              <a:rPr lang="nl-NL" dirty="0"/>
              <a:t> </a:t>
            </a:r>
            <a:r>
              <a:rPr lang="nl-NL" dirty="0" err="1"/>
              <a:t>the</a:t>
            </a:r>
            <a:r>
              <a:rPr lang="nl-NL" dirty="0"/>
              <a:t> minor Data </a:t>
            </a:r>
            <a:r>
              <a:rPr lang="nl-NL" dirty="0" err="1"/>
              <a:t>Driven</a:t>
            </a:r>
            <a:r>
              <a:rPr lang="nl-NL" dirty="0"/>
              <a:t> </a:t>
            </a:r>
            <a:r>
              <a:rPr lang="nl-NL" dirty="0" err="1"/>
              <a:t>Decision</a:t>
            </a:r>
            <a:r>
              <a:rPr lang="nl-NL" dirty="0"/>
              <a:t> making in Business. I first of </a:t>
            </a:r>
            <a:r>
              <a:rPr lang="nl-NL" dirty="0" err="1"/>
              <a:t>all</a:t>
            </a:r>
            <a:r>
              <a:rPr lang="nl-NL" dirty="0"/>
              <a:t> want </a:t>
            </a:r>
            <a:r>
              <a:rPr lang="nl-NL" dirty="0" err="1"/>
              <a:t>to</a:t>
            </a:r>
            <a:r>
              <a:rPr lang="nl-NL" dirty="0"/>
              <a:t> </a:t>
            </a:r>
            <a:r>
              <a:rPr lang="nl-NL" dirty="0" err="1"/>
              <a:t>thank</a:t>
            </a:r>
            <a:r>
              <a:rPr lang="nl-NL" dirty="0"/>
              <a:t> </a:t>
            </a:r>
            <a:r>
              <a:rPr lang="nl-NL" dirty="0" err="1"/>
              <a:t>the</a:t>
            </a:r>
            <a:r>
              <a:rPr lang="nl-NL" dirty="0"/>
              <a:t> tutors </a:t>
            </a:r>
            <a:r>
              <a:rPr lang="nl-NL" dirty="0" err="1"/>
              <a:t>for</a:t>
            </a:r>
            <a:r>
              <a:rPr lang="nl-NL" dirty="0"/>
              <a:t> </a:t>
            </a:r>
            <a:r>
              <a:rPr lang="nl-NL" dirty="0" err="1"/>
              <a:t>their</a:t>
            </a:r>
            <a:r>
              <a:rPr lang="nl-NL" dirty="0"/>
              <a:t> </a:t>
            </a:r>
            <a:r>
              <a:rPr lang="nl-NL" dirty="0" err="1"/>
              <a:t>guidance</a:t>
            </a:r>
            <a:r>
              <a:rPr lang="nl-NL" dirty="0"/>
              <a:t> </a:t>
            </a:r>
            <a:r>
              <a:rPr lang="nl-NL" dirty="0" err="1"/>
              <a:t>during</a:t>
            </a:r>
            <a:r>
              <a:rPr lang="nl-NL" dirty="0"/>
              <a:t> </a:t>
            </a:r>
            <a:r>
              <a:rPr lang="nl-NL" dirty="0" err="1"/>
              <a:t>the</a:t>
            </a:r>
            <a:r>
              <a:rPr lang="nl-NL" dirty="0"/>
              <a:t> minor.</a:t>
            </a:r>
          </a:p>
          <a:p>
            <a:r>
              <a:rPr lang="nl-NL" dirty="0"/>
              <a:t>The real </a:t>
            </a:r>
            <a:r>
              <a:rPr lang="nl-NL" dirty="0" err="1"/>
              <a:t>world</a:t>
            </a:r>
            <a:r>
              <a:rPr lang="nl-NL" dirty="0"/>
              <a:t> issue i </a:t>
            </a:r>
            <a:r>
              <a:rPr lang="nl-NL" dirty="0" err="1"/>
              <a:t>wanted</a:t>
            </a:r>
            <a:r>
              <a:rPr lang="nl-NL" dirty="0"/>
              <a:t> </a:t>
            </a:r>
            <a:r>
              <a:rPr lang="nl-NL" dirty="0" err="1"/>
              <a:t>to</a:t>
            </a:r>
            <a:r>
              <a:rPr lang="nl-NL" dirty="0"/>
              <a:t> </a:t>
            </a:r>
            <a:r>
              <a:rPr lang="nl-NL" dirty="0" err="1"/>
              <a:t>adress</a:t>
            </a:r>
            <a:r>
              <a:rPr lang="nl-NL" dirty="0"/>
              <a:t> in </a:t>
            </a:r>
            <a:r>
              <a:rPr lang="nl-NL" dirty="0" err="1"/>
              <a:t>my</a:t>
            </a:r>
            <a:r>
              <a:rPr lang="nl-NL" dirty="0"/>
              <a:t> </a:t>
            </a:r>
            <a:r>
              <a:rPr lang="nl-NL" dirty="0" err="1"/>
              <a:t>individual</a:t>
            </a:r>
            <a:r>
              <a:rPr lang="nl-NL" dirty="0"/>
              <a:t> project is </a:t>
            </a:r>
            <a:r>
              <a:rPr lang="nl-NL" dirty="0" err="1"/>
              <a:t>the</a:t>
            </a:r>
            <a:r>
              <a:rPr lang="nl-NL" dirty="0"/>
              <a:t> </a:t>
            </a:r>
            <a:r>
              <a:rPr lang="nl-NL" dirty="0" err="1"/>
              <a:t>lack</a:t>
            </a:r>
            <a:r>
              <a:rPr lang="nl-NL" dirty="0"/>
              <a:t> of </a:t>
            </a:r>
            <a:r>
              <a:rPr lang="nl-NL" dirty="0" err="1"/>
              <a:t>working</a:t>
            </a:r>
            <a:r>
              <a:rPr lang="nl-NL" dirty="0"/>
              <a:t> </a:t>
            </a:r>
            <a:r>
              <a:rPr lang="nl-NL" dirty="0" err="1"/>
              <a:t>prediction</a:t>
            </a:r>
            <a:r>
              <a:rPr lang="nl-NL" dirty="0"/>
              <a:t> </a:t>
            </a:r>
            <a:r>
              <a:rPr lang="nl-NL" dirty="0" err="1"/>
              <a:t>models</a:t>
            </a:r>
            <a:r>
              <a:rPr lang="nl-NL" dirty="0"/>
              <a:t> </a:t>
            </a:r>
            <a:r>
              <a:rPr lang="nl-NL" dirty="0" err="1"/>
              <a:t>for</a:t>
            </a:r>
            <a:r>
              <a:rPr lang="nl-NL" dirty="0"/>
              <a:t> </a:t>
            </a:r>
            <a:r>
              <a:rPr lang="nl-NL" dirty="0" err="1"/>
              <a:t>the</a:t>
            </a:r>
            <a:r>
              <a:rPr lang="nl-NL" dirty="0"/>
              <a:t> skip and waste management </a:t>
            </a:r>
            <a:r>
              <a:rPr lang="nl-NL" dirty="0" err="1"/>
              <a:t>industries</a:t>
            </a:r>
            <a:r>
              <a:rPr lang="nl-NL" dirty="0"/>
              <a:t>. The market is </a:t>
            </a:r>
            <a:r>
              <a:rPr lang="nl-NL" dirty="0" err="1"/>
              <a:t>highly</a:t>
            </a:r>
            <a:r>
              <a:rPr lang="nl-NL" dirty="0"/>
              <a:t> </a:t>
            </a:r>
            <a:r>
              <a:rPr lang="nl-NL" dirty="0" err="1"/>
              <a:t>unpredictable</a:t>
            </a:r>
            <a:r>
              <a:rPr lang="nl-NL" dirty="0"/>
              <a:t>. A dashboard in with </a:t>
            </a:r>
            <a:r>
              <a:rPr lang="nl-NL" dirty="0" err="1"/>
              <a:t>statistics</a:t>
            </a:r>
            <a:r>
              <a:rPr lang="nl-NL" dirty="0"/>
              <a:t> from </a:t>
            </a:r>
            <a:r>
              <a:rPr lang="nl-NL" dirty="0" err="1"/>
              <a:t>selected</a:t>
            </a:r>
            <a:r>
              <a:rPr lang="nl-NL" dirty="0"/>
              <a:t> dates and with </a:t>
            </a:r>
            <a:r>
              <a:rPr lang="nl-NL" dirty="0" err="1"/>
              <a:t>predicted</a:t>
            </a:r>
            <a:r>
              <a:rPr lang="nl-NL" dirty="0"/>
              <a:t> </a:t>
            </a:r>
            <a:r>
              <a:rPr lang="nl-NL" dirty="0" err="1"/>
              <a:t>statistics</a:t>
            </a:r>
            <a:r>
              <a:rPr lang="nl-NL" dirty="0"/>
              <a:t> </a:t>
            </a:r>
            <a:r>
              <a:rPr lang="nl-NL" dirty="0" err="1"/>
              <a:t>could</a:t>
            </a:r>
            <a:r>
              <a:rPr lang="nl-NL" dirty="0"/>
              <a:t> help </a:t>
            </a:r>
            <a:r>
              <a:rPr lang="nl-NL" dirty="0" err="1"/>
              <a:t>the</a:t>
            </a:r>
            <a:r>
              <a:rPr lang="nl-NL" dirty="0"/>
              <a:t> industrie </a:t>
            </a:r>
            <a:r>
              <a:rPr lang="nl-NL" dirty="0" err="1"/>
              <a:t>improve</a:t>
            </a:r>
            <a:r>
              <a:rPr lang="nl-NL" dirty="0"/>
              <a:t> on </a:t>
            </a:r>
            <a:r>
              <a:rPr lang="nl-NL" dirty="0" err="1"/>
              <a:t>their</a:t>
            </a:r>
            <a:r>
              <a:rPr lang="nl-NL" dirty="0"/>
              <a:t> planning and </a:t>
            </a:r>
            <a:r>
              <a:rPr lang="nl-NL" dirty="0" err="1"/>
              <a:t>reduce</a:t>
            </a:r>
            <a:r>
              <a:rPr lang="nl-NL" dirty="0"/>
              <a:t> </a:t>
            </a:r>
            <a:r>
              <a:rPr lang="nl-NL" dirty="0" err="1"/>
              <a:t>their</a:t>
            </a:r>
            <a:r>
              <a:rPr lang="nl-NL" dirty="0"/>
              <a:t> </a:t>
            </a:r>
            <a:r>
              <a:rPr lang="nl-NL" dirty="0" err="1"/>
              <a:t>emissions</a:t>
            </a:r>
            <a:r>
              <a:rPr lang="nl-NL" dirty="0"/>
              <a:t>.</a:t>
            </a:r>
          </a:p>
        </p:txBody>
      </p:sp>
      <p:sp>
        <p:nvSpPr>
          <p:cNvPr id="4" name="Tijdelijke aanduiding voor dianummer 3"/>
          <p:cNvSpPr>
            <a:spLocks noGrp="1"/>
          </p:cNvSpPr>
          <p:nvPr>
            <p:ph type="sldNum" sz="quarter" idx="5"/>
          </p:nvPr>
        </p:nvSpPr>
        <p:spPr/>
        <p:txBody>
          <a:bodyPr/>
          <a:lstStyle/>
          <a:p>
            <a:fld id="{38C1B15B-D74C-457F-835C-63A74886C56E}" type="slidenum">
              <a:rPr lang="nl-NL" smtClean="0"/>
              <a:t>1</a:t>
            </a:fld>
            <a:endParaRPr lang="nl-NL"/>
          </a:p>
        </p:txBody>
      </p:sp>
    </p:spTree>
    <p:extLst>
      <p:ext uri="{BB962C8B-B14F-4D97-AF65-F5344CB8AC3E}">
        <p14:creationId xmlns:p14="http://schemas.microsoft.com/office/powerpoint/2010/main" val="2089096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the presenter begins by outlining the supply chain's structure and emphasizes the importance of accurate demand forecasting.</a:t>
            </a:r>
          </a:p>
          <a:p>
            <a:r>
              <a:rPr lang="en-US" dirty="0"/>
              <a:t>Key factors influencing demand are discussed, including:</a:t>
            </a:r>
          </a:p>
          <a:p>
            <a:pPr marL="285750" indent="-285750">
              <a:buFont typeface="Symbol"/>
              <a:buChar char="•"/>
            </a:pPr>
            <a:r>
              <a:rPr lang="en-US" b="1" dirty="0"/>
              <a:t>Seasonality</a:t>
            </a:r>
            <a:r>
              <a:rPr lang="en-US" dirty="0"/>
              <a:t>: Regular patterns or fluctuations in demand corresponding to seasons or specific time periods.</a:t>
            </a:r>
            <a:endParaRPr lang="en-US" dirty="0">
              <a:ea typeface="Calibri"/>
              <a:cs typeface="Calibri"/>
            </a:endParaRPr>
          </a:p>
          <a:p>
            <a:pPr marL="285750" indent="-285750">
              <a:buFont typeface="Symbol"/>
              <a:buChar char="•"/>
            </a:pPr>
            <a:r>
              <a:rPr lang="en-US" b="1" dirty="0"/>
              <a:t>Trends</a:t>
            </a:r>
            <a:r>
              <a:rPr lang="en-US" dirty="0"/>
              <a:t>: Long-term movements indicating an increase or decrease in demand over time.</a:t>
            </a:r>
            <a:endParaRPr lang="en-US" dirty="0">
              <a:ea typeface="Calibri"/>
              <a:cs typeface="Calibri"/>
            </a:endParaRPr>
          </a:p>
          <a:p>
            <a:pPr marL="285750" indent="-285750">
              <a:buFont typeface="Symbol"/>
              <a:buChar char="•"/>
            </a:pPr>
            <a:r>
              <a:rPr lang="en-US" b="1" dirty="0"/>
              <a:t>External Factors</a:t>
            </a:r>
            <a:r>
              <a:rPr lang="en-US" dirty="0"/>
              <a:t>: Variables such as economic conditions, competitor actions, and market dynamics that can impact demand.</a:t>
            </a:r>
            <a:endParaRPr lang="en-US" dirty="0">
              <a:ea typeface="Calibri"/>
              <a:cs typeface="Calibri"/>
            </a:endParaRPr>
          </a:p>
          <a:p>
            <a:r>
              <a:rPr lang="en-US" dirty="0"/>
              <a:t>The video delves into time series features, highlighting their significance in capturing temporal patterns essential for forecasting.</a:t>
            </a:r>
          </a:p>
          <a:p>
            <a:r>
              <a:rPr lang="en-US" dirty="0"/>
              <a:t>The presenter introduces machine learning models suitable for demand forecasting, such as:</a:t>
            </a:r>
          </a:p>
          <a:p>
            <a:pPr marL="285750" indent="-285750">
              <a:buFont typeface="Symbol"/>
              <a:buChar char="•"/>
            </a:pPr>
            <a:r>
              <a:rPr lang="en-US" b="1" dirty="0"/>
              <a:t>Linear Regression</a:t>
            </a:r>
            <a:r>
              <a:rPr lang="en-US" dirty="0"/>
              <a:t>: A statistical method for modeling the relationship between a dependent variable and one or more independent variables.</a:t>
            </a:r>
          </a:p>
          <a:p>
            <a:pPr marL="285750" indent="-285750">
              <a:buFont typeface="Symbol"/>
              <a:buChar char="•"/>
            </a:pPr>
            <a:r>
              <a:rPr lang="en-US" b="1" dirty="0"/>
              <a:t>Decision Trees</a:t>
            </a:r>
            <a:r>
              <a:rPr lang="en-US" dirty="0"/>
              <a:t>: A model that uses a tree-like graph of decisions and their possible consequences.</a:t>
            </a:r>
          </a:p>
          <a:p>
            <a:pPr marL="285750" indent="-285750">
              <a:buFont typeface="Symbol"/>
              <a:buChar char="•"/>
            </a:pPr>
            <a:r>
              <a:rPr lang="en-US" b="1" dirty="0"/>
              <a:t>Neural Networks</a:t>
            </a:r>
            <a:r>
              <a:rPr lang="en-US" dirty="0"/>
              <a:t>: Computing systems inspired by biological neural networks, capable of pattern recognition and predictive modeling.</a:t>
            </a:r>
          </a:p>
          <a:p>
            <a:r>
              <a:rPr lang="en-US" dirty="0"/>
              <a:t>The process of training these models is explained, emphasizing the importance of data preparation, feature selection, and model evaluation to ensure accurate predictions.</a:t>
            </a:r>
          </a:p>
          <a:p>
            <a:r>
              <a:rPr lang="en-US" dirty="0"/>
              <a:t>The video also addresses potential challenges in demand forecasting, such as data quality issues, changing market conditions, and the need for continuous model updates to maintain accuracy. In summary, the video serves as an informative resource for understanding how machine learning can enhance demand forecasting, thereby improving decision-making and efficiency in supply chain management.</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8C1B15B-D74C-457F-835C-63A74886C56E}" type="slidenum">
              <a:t>2</a:t>
            </a:fld>
            <a:endParaRPr lang="en-US"/>
          </a:p>
        </p:txBody>
      </p:sp>
    </p:spTree>
    <p:extLst>
      <p:ext uri="{BB962C8B-B14F-4D97-AF65-F5344CB8AC3E}">
        <p14:creationId xmlns:p14="http://schemas.microsoft.com/office/powerpoint/2010/main" val="2251811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Business Understanding</a:t>
            </a:r>
          </a:p>
          <a:p>
            <a:r>
              <a:rPr lang="en-US" dirty="0"/>
              <a:t>The skip and waste management industry lacks predictive tools and effective dashboards. This project aims to develop a dashboard with a predictive model to forecast container demand, enabling better decision-making. The tool is expected to improve operational efficiency and reduce reliance on manual forecasts.</a:t>
            </a:r>
          </a:p>
          <a:p>
            <a:r>
              <a:rPr lang="en-US" b="1" dirty="0"/>
              <a:t>2. Data Understanding</a:t>
            </a:r>
          </a:p>
          <a:p>
            <a:r>
              <a:rPr lang="en-US" dirty="0"/>
              <a:t>Due to confidentiality concerns, real data was unavailable. A synthetic dataset was created using AI, including these columns:</a:t>
            </a:r>
          </a:p>
          <a:p>
            <a:pPr>
              <a:buFont typeface="Arial" panose="020B0604020202020204" pitchFamily="34" charset="0"/>
              <a:buChar char="•"/>
            </a:pPr>
            <a:r>
              <a:rPr lang="en-US" b="1" dirty="0"/>
              <a:t>Numerous column were created such as date and </a:t>
            </a:r>
            <a:r>
              <a:rPr lang="en-US" b="1" dirty="0" err="1"/>
              <a:t>containertype</a:t>
            </a:r>
            <a:r>
              <a:rPr lang="en-US" b="1" dirty="0"/>
              <a:t>.</a:t>
            </a:r>
            <a:endParaRPr lang="en-US" dirty="0"/>
          </a:p>
          <a:p>
            <a:r>
              <a:rPr lang="en-US" b="1" dirty="0"/>
              <a:t>3. Data Preparation</a:t>
            </a:r>
          </a:p>
          <a:p>
            <a:r>
              <a:rPr lang="en-US" dirty="0"/>
              <a:t>The AI-generated dataset was structured based on the required columns, but further cleaning or preparation steps were not performed, as the data was solely for testing.</a:t>
            </a:r>
          </a:p>
          <a:p>
            <a:r>
              <a:rPr lang="en-US" b="1" dirty="0"/>
              <a:t>4. Modeling</a:t>
            </a:r>
          </a:p>
          <a:p>
            <a:r>
              <a:rPr lang="en-US" dirty="0"/>
              <a:t>A predictive model was integrated into the dashboard to identify container demand. The model’s performance was reviewed continuously after each modification.</a:t>
            </a:r>
          </a:p>
          <a:p>
            <a:r>
              <a:rPr lang="en-US" b="1" dirty="0"/>
              <a:t>5. Evaluation</a:t>
            </a:r>
          </a:p>
          <a:p>
            <a:r>
              <a:rPr lang="en-US" dirty="0"/>
              <a:t>Constant evaluation ensured each change added value to the dashboard, focusing on the tool’s predictive and operational utility.</a:t>
            </a:r>
          </a:p>
          <a:p>
            <a:endParaRPr lang="en-US" dirty="0"/>
          </a:p>
        </p:txBody>
      </p:sp>
      <p:sp>
        <p:nvSpPr>
          <p:cNvPr id="4" name="Slide Number Placeholder 3"/>
          <p:cNvSpPr>
            <a:spLocks noGrp="1"/>
          </p:cNvSpPr>
          <p:nvPr>
            <p:ph type="sldNum" sz="quarter" idx="5"/>
          </p:nvPr>
        </p:nvSpPr>
        <p:spPr/>
        <p:txBody>
          <a:bodyPr/>
          <a:lstStyle/>
          <a:p>
            <a:fld id="{38C1B15B-D74C-457F-835C-63A74886C56E}" type="slidenum">
              <a:t>3</a:t>
            </a:fld>
            <a:endParaRPr lang="en-US"/>
          </a:p>
        </p:txBody>
      </p:sp>
    </p:spTree>
    <p:extLst>
      <p:ext uri="{BB962C8B-B14F-4D97-AF65-F5344CB8AC3E}">
        <p14:creationId xmlns:p14="http://schemas.microsoft.com/office/powerpoint/2010/main" val="2494866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Times New Roman" panose="02020603050405020304" pitchFamily="18" charset="0"/>
                <a:cs typeface="Times New Roman" panose="02020603050405020304" pitchFamily="18" charset="0"/>
              </a:rPr>
              <a:t>On this maps dots are visible. With the bigger the dot the more containers have been ordered in that city.</a:t>
            </a:r>
            <a:endParaRPr lang="nl-NL" sz="1800" dirty="0">
              <a:effectLst/>
              <a:latin typeface="Aptos" panose="020B0004020202020204" pitchFamily="34" charset="0"/>
              <a:ea typeface="Times New Roman" panose="02020603050405020304" pitchFamily="18" charset="0"/>
              <a:cs typeface="Times New Roman" panose="02020603050405020304" pitchFamily="18" charset="0"/>
            </a:endParaRPr>
          </a:p>
          <a:p>
            <a:endParaRPr lang="nl-NL" dirty="0"/>
          </a:p>
        </p:txBody>
      </p:sp>
      <p:sp>
        <p:nvSpPr>
          <p:cNvPr id="4" name="Tijdelijke aanduiding voor dianummer 3"/>
          <p:cNvSpPr>
            <a:spLocks noGrp="1"/>
          </p:cNvSpPr>
          <p:nvPr>
            <p:ph type="sldNum" sz="quarter" idx="5"/>
          </p:nvPr>
        </p:nvSpPr>
        <p:spPr/>
        <p:txBody>
          <a:bodyPr/>
          <a:lstStyle/>
          <a:p>
            <a:fld id="{38C1B15B-D74C-457F-835C-63A74886C56E}" type="slidenum">
              <a:rPr lang="nl-NL" smtClean="0"/>
              <a:t>6</a:t>
            </a:fld>
            <a:endParaRPr lang="nl-NL"/>
          </a:p>
        </p:txBody>
      </p:sp>
    </p:spTree>
    <p:extLst>
      <p:ext uri="{BB962C8B-B14F-4D97-AF65-F5344CB8AC3E}">
        <p14:creationId xmlns:p14="http://schemas.microsoft.com/office/powerpoint/2010/main" val="1327083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Unfortunately</a:t>
            </a:r>
            <a:r>
              <a:rPr lang="nl-NL" dirty="0"/>
              <a:t> </a:t>
            </a:r>
            <a:r>
              <a:rPr lang="nl-NL" dirty="0" err="1"/>
              <a:t>the</a:t>
            </a:r>
            <a:r>
              <a:rPr lang="nl-NL" dirty="0"/>
              <a:t> project </a:t>
            </a:r>
            <a:r>
              <a:rPr lang="nl-NL" dirty="0" err="1"/>
              <a:t>did</a:t>
            </a:r>
            <a:r>
              <a:rPr lang="nl-NL" dirty="0"/>
              <a:t> </a:t>
            </a:r>
            <a:r>
              <a:rPr lang="nl-NL" dirty="0" err="1"/>
              <a:t>not</a:t>
            </a:r>
            <a:r>
              <a:rPr lang="nl-NL" dirty="0"/>
              <a:t> go as </a:t>
            </a:r>
            <a:r>
              <a:rPr lang="nl-NL" dirty="0" err="1"/>
              <a:t>planned</a:t>
            </a:r>
            <a:r>
              <a:rPr lang="nl-NL" dirty="0"/>
              <a:t>. The Product is </a:t>
            </a:r>
            <a:r>
              <a:rPr lang="nl-NL" dirty="0" err="1"/>
              <a:t>not</a:t>
            </a:r>
            <a:r>
              <a:rPr lang="nl-NL" dirty="0"/>
              <a:t> as </a:t>
            </a:r>
            <a:r>
              <a:rPr lang="nl-NL" dirty="0" err="1"/>
              <a:t>functional</a:t>
            </a:r>
            <a:r>
              <a:rPr lang="nl-NL" dirty="0"/>
              <a:t> as </a:t>
            </a:r>
            <a:r>
              <a:rPr lang="nl-NL" dirty="0" err="1"/>
              <a:t>it</a:t>
            </a:r>
            <a:r>
              <a:rPr lang="nl-NL" dirty="0"/>
              <a:t> was </a:t>
            </a:r>
            <a:r>
              <a:rPr lang="nl-NL" dirty="0" err="1"/>
              <a:t>desired</a:t>
            </a:r>
            <a:r>
              <a:rPr lang="nl-NL" dirty="0"/>
              <a:t>. </a:t>
            </a:r>
            <a:r>
              <a:rPr lang="nl-NL" dirty="0" err="1"/>
              <a:t>Due</a:t>
            </a:r>
            <a:r>
              <a:rPr lang="nl-NL" dirty="0"/>
              <a:t> </a:t>
            </a:r>
            <a:r>
              <a:rPr lang="nl-NL" dirty="0" err="1"/>
              <a:t>to</a:t>
            </a:r>
            <a:r>
              <a:rPr lang="nl-NL" dirty="0"/>
              <a:t> this i have used </a:t>
            </a:r>
            <a:r>
              <a:rPr lang="nl-NL" dirty="0" err="1"/>
              <a:t>the</a:t>
            </a:r>
            <a:r>
              <a:rPr lang="nl-NL" dirty="0"/>
              <a:t> </a:t>
            </a:r>
            <a:r>
              <a:rPr lang="nl-NL" dirty="0" err="1"/>
              <a:t>reflection</a:t>
            </a:r>
            <a:r>
              <a:rPr lang="nl-NL" dirty="0"/>
              <a:t> model of Korthagen </a:t>
            </a:r>
            <a:r>
              <a:rPr lang="nl-NL" dirty="0" err="1"/>
              <a:t>to</a:t>
            </a:r>
            <a:r>
              <a:rPr lang="nl-NL" dirty="0"/>
              <a:t> </a:t>
            </a:r>
            <a:r>
              <a:rPr lang="nl-NL" dirty="0" err="1"/>
              <a:t>reflect</a:t>
            </a:r>
            <a:r>
              <a:rPr lang="nl-NL" dirty="0"/>
              <a:t> on </a:t>
            </a:r>
            <a:r>
              <a:rPr lang="nl-NL" dirty="0" err="1"/>
              <a:t>the</a:t>
            </a:r>
            <a:r>
              <a:rPr lang="nl-NL" dirty="0"/>
              <a:t> project and focus on what i need </a:t>
            </a:r>
            <a:r>
              <a:rPr lang="nl-NL" dirty="0" err="1"/>
              <a:t>to</a:t>
            </a:r>
            <a:r>
              <a:rPr lang="nl-NL" dirty="0"/>
              <a:t> do in order </a:t>
            </a:r>
            <a:r>
              <a:rPr lang="nl-NL" dirty="0" err="1"/>
              <a:t>to</a:t>
            </a:r>
            <a:r>
              <a:rPr lang="nl-NL" dirty="0"/>
              <a:t> </a:t>
            </a:r>
            <a:r>
              <a:rPr lang="nl-NL" dirty="0" err="1"/>
              <a:t>succeed</a:t>
            </a:r>
            <a:r>
              <a:rPr lang="nl-NL" dirty="0"/>
              <a:t> </a:t>
            </a:r>
            <a:r>
              <a:rPr lang="nl-NL" dirty="0" err="1"/>
              <a:t>the</a:t>
            </a:r>
            <a:r>
              <a:rPr lang="nl-NL" dirty="0"/>
              <a:t> next time. In </a:t>
            </a:r>
            <a:r>
              <a:rPr lang="nl-NL" dirty="0" err="1"/>
              <a:t>the</a:t>
            </a:r>
            <a:r>
              <a:rPr lang="nl-NL" dirty="0"/>
              <a:t> report </a:t>
            </a:r>
            <a:r>
              <a:rPr lang="nl-NL" dirty="0" err="1"/>
              <a:t>there</a:t>
            </a:r>
            <a:r>
              <a:rPr lang="nl-NL" dirty="0"/>
              <a:t> is more </a:t>
            </a:r>
            <a:r>
              <a:rPr lang="nl-NL" dirty="0" err="1"/>
              <a:t>depth</a:t>
            </a:r>
            <a:r>
              <a:rPr lang="nl-NL" dirty="0"/>
              <a:t> </a:t>
            </a:r>
            <a:r>
              <a:rPr lang="nl-NL" dirty="0" err="1"/>
              <a:t>to</a:t>
            </a:r>
            <a:r>
              <a:rPr lang="nl-NL" dirty="0"/>
              <a:t> this.</a:t>
            </a:r>
          </a:p>
          <a:p>
            <a:endParaRPr lang="nl-NL" dirty="0"/>
          </a:p>
          <a:p>
            <a:r>
              <a:rPr lang="nl-NL" dirty="0"/>
              <a:t>For now i want </a:t>
            </a:r>
            <a:r>
              <a:rPr lang="nl-NL" dirty="0" err="1"/>
              <a:t>to</a:t>
            </a:r>
            <a:r>
              <a:rPr lang="nl-NL" dirty="0"/>
              <a:t> </a:t>
            </a:r>
            <a:r>
              <a:rPr lang="nl-NL" dirty="0" err="1"/>
              <a:t>thank</a:t>
            </a:r>
            <a:r>
              <a:rPr lang="nl-NL" dirty="0"/>
              <a:t> you </a:t>
            </a:r>
            <a:r>
              <a:rPr lang="nl-NL" dirty="0" err="1"/>
              <a:t>for</a:t>
            </a:r>
            <a:r>
              <a:rPr lang="nl-NL" dirty="0"/>
              <a:t> </a:t>
            </a:r>
            <a:r>
              <a:rPr lang="nl-NL" dirty="0" err="1"/>
              <a:t>listening</a:t>
            </a:r>
            <a:r>
              <a:rPr lang="nl-NL" dirty="0"/>
              <a:t> </a:t>
            </a:r>
            <a:r>
              <a:rPr lang="nl-NL" dirty="0" err="1"/>
              <a:t>to</a:t>
            </a:r>
            <a:r>
              <a:rPr lang="nl-NL" dirty="0"/>
              <a:t> </a:t>
            </a:r>
            <a:r>
              <a:rPr lang="nl-NL" dirty="0" err="1"/>
              <a:t>my</a:t>
            </a:r>
            <a:r>
              <a:rPr lang="nl-NL" dirty="0"/>
              <a:t> </a:t>
            </a:r>
            <a:r>
              <a:rPr lang="nl-NL" dirty="0" err="1"/>
              <a:t>presentation</a:t>
            </a:r>
            <a:r>
              <a:rPr lang="nl-NL" dirty="0"/>
              <a:t> of </a:t>
            </a:r>
            <a:r>
              <a:rPr lang="nl-NL" dirty="0" err="1"/>
              <a:t>my</a:t>
            </a:r>
            <a:r>
              <a:rPr lang="nl-NL" dirty="0"/>
              <a:t> </a:t>
            </a:r>
            <a:r>
              <a:rPr lang="nl-NL" dirty="0" err="1"/>
              <a:t>indivudual</a:t>
            </a:r>
            <a:r>
              <a:rPr lang="nl-NL" dirty="0"/>
              <a:t> project. </a:t>
            </a:r>
            <a:r>
              <a:rPr lang="nl-NL" dirty="0" err="1"/>
              <a:t>If</a:t>
            </a:r>
            <a:r>
              <a:rPr lang="nl-NL" dirty="0"/>
              <a:t> </a:t>
            </a:r>
            <a:r>
              <a:rPr lang="nl-NL" dirty="0" err="1"/>
              <a:t>any</a:t>
            </a:r>
            <a:r>
              <a:rPr lang="nl-NL" dirty="0"/>
              <a:t> questions </a:t>
            </a:r>
            <a:r>
              <a:rPr lang="nl-NL" dirty="0" err="1"/>
              <a:t>may</a:t>
            </a:r>
            <a:r>
              <a:rPr lang="nl-NL" dirty="0"/>
              <a:t> </a:t>
            </a:r>
            <a:r>
              <a:rPr lang="nl-NL" dirty="0" err="1"/>
              <a:t>arrise</a:t>
            </a:r>
            <a:r>
              <a:rPr lang="nl-NL" dirty="0"/>
              <a:t> feel free </a:t>
            </a:r>
            <a:r>
              <a:rPr lang="nl-NL" dirty="0" err="1"/>
              <a:t>to</a:t>
            </a:r>
            <a:r>
              <a:rPr lang="nl-NL" dirty="0"/>
              <a:t> email me on </a:t>
            </a:r>
            <a:r>
              <a:rPr lang="nl-NL" dirty="0" err="1"/>
              <a:t>the</a:t>
            </a:r>
            <a:r>
              <a:rPr lang="nl-NL" dirty="0"/>
              <a:t> </a:t>
            </a:r>
            <a:r>
              <a:rPr lang="nl-NL" dirty="0" err="1"/>
              <a:t>emailadress</a:t>
            </a:r>
            <a:r>
              <a:rPr lang="nl-NL" dirty="0"/>
              <a:t> on </a:t>
            </a:r>
            <a:r>
              <a:rPr lang="nl-NL" dirty="0" err="1"/>
              <a:t>the</a:t>
            </a:r>
            <a:r>
              <a:rPr lang="nl-NL" dirty="0"/>
              <a:t> screen</a:t>
            </a:r>
          </a:p>
          <a:p>
            <a:endParaRPr lang="nl-NL" dirty="0"/>
          </a:p>
          <a:p>
            <a:endParaRPr lang="nl-NL" dirty="0"/>
          </a:p>
        </p:txBody>
      </p:sp>
      <p:sp>
        <p:nvSpPr>
          <p:cNvPr id="4" name="Tijdelijke aanduiding voor dianummer 3"/>
          <p:cNvSpPr>
            <a:spLocks noGrp="1"/>
          </p:cNvSpPr>
          <p:nvPr>
            <p:ph type="sldNum" sz="quarter" idx="5"/>
          </p:nvPr>
        </p:nvSpPr>
        <p:spPr/>
        <p:txBody>
          <a:bodyPr/>
          <a:lstStyle/>
          <a:p>
            <a:fld id="{38C1B15B-D74C-457F-835C-63A74886C56E}" type="slidenum">
              <a:rPr lang="nl-NL" smtClean="0"/>
              <a:t>7</a:t>
            </a:fld>
            <a:endParaRPr lang="nl-NL"/>
          </a:p>
        </p:txBody>
      </p:sp>
    </p:spTree>
    <p:extLst>
      <p:ext uri="{BB962C8B-B14F-4D97-AF65-F5344CB8AC3E}">
        <p14:creationId xmlns:p14="http://schemas.microsoft.com/office/powerpoint/2010/main" val="1867032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Wednesday, January 8, 2025</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‹nr.›</a:t>
            </a:fld>
            <a:endParaRPr lang="en-US"/>
          </a:p>
        </p:txBody>
      </p:sp>
    </p:spTree>
    <p:extLst>
      <p:ext uri="{BB962C8B-B14F-4D97-AF65-F5344CB8AC3E}">
        <p14:creationId xmlns:p14="http://schemas.microsoft.com/office/powerpoint/2010/main" val="1789080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Wednesday, January 8, 2025</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‹nr.›</a:t>
            </a:fld>
            <a:endParaRPr lang="en-US"/>
          </a:p>
        </p:txBody>
      </p:sp>
    </p:spTree>
    <p:extLst>
      <p:ext uri="{BB962C8B-B14F-4D97-AF65-F5344CB8AC3E}">
        <p14:creationId xmlns:p14="http://schemas.microsoft.com/office/powerpoint/2010/main" val="153003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Wednesday, January 8, 2025</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‹nr.›</a:t>
            </a:fld>
            <a:endParaRPr lang="en-US"/>
          </a:p>
        </p:txBody>
      </p:sp>
    </p:spTree>
    <p:extLst>
      <p:ext uri="{BB962C8B-B14F-4D97-AF65-F5344CB8AC3E}">
        <p14:creationId xmlns:p14="http://schemas.microsoft.com/office/powerpoint/2010/main" val="1691528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Wednesday, January 8, 2025</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‹nr.›</a:t>
            </a:fld>
            <a:endParaRPr lang="en-US"/>
          </a:p>
        </p:txBody>
      </p:sp>
    </p:spTree>
    <p:extLst>
      <p:ext uri="{BB962C8B-B14F-4D97-AF65-F5344CB8AC3E}">
        <p14:creationId xmlns:p14="http://schemas.microsoft.com/office/powerpoint/2010/main" val="736781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Wednesday, January 8, 2025</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‹nr.›</a:t>
            </a:fld>
            <a:endParaRPr lang="en-US"/>
          </a:p>
        </p:txBody>
      </p:sp>
    </p:spTree>
    <p:extLst>
      <p:ext uri="{BB962C8B-B14F-4D97-AF65-F5344CB8AC3E}">
        <p14:creationId xmlns:p14="http://schemas.microsoft.com/office/powerpoint/2010/main" val="3253963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Wednesday, January 8, 2025</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‹nr.›</a:t>
            </a:fld>
            <a:endParaRPr lang="en-US"/>
          </a:p>
        </p:txBody>
      </p:sp>
    </p:spTree>
    <p:extLst>
      <p:ext uri="{BB962C8B-B14F-4D97-AF65-F5344CB8AC3E}">
        <p14:creationId xmlns:p14="http://schemas.microsoft.com/office/powerpoint/2010/main" val="1568100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Wednesday, January 8, 2025</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‹nr.›</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1226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Wednesday, January 8, 2025</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‹nr.›</a:t>
            </a:fld>
            <a:endParaRPr lang="en-US"/>
          </a:p>
        </p:txBody>
      </p:sp>
    </p:spTree>
    <p:extLst>
      <p:ext uri="{BB962C8B-B14F-4D97-AF65-F5344CB8AC3E}">
        <p14:creationId xmlns:p14="http://schemas.microsoft.com/office/powerpoint/2010/main" val="2513784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Wednesday, January 8, 2025</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‹nr.›</a:t>
            </a:fld>
            <a:endParaRPr lang="en-US"/>
          </a:p>
        </p:txBody>
      </p:sp>
    </p:spTree>
    <p:extLst>
      <p:ext uri="{BB962C8B-B14F-4D97-AF65-F5344CB8AC3E}">
        <p14:creationId xmlns:p14="http://schemas.microsoft.com/office/powerpoint/2010/main" val="3108444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Wednesday, January 8, 2025</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‹nr.›</a:t>
            </a:fld>
            <a:endParaRPr lang="en-US"/>
          </a:p>
        </p:txBody>
      </p:sp>
    </p:spTree>
    <p:extLst>
      <p:ext uri="{BB962C8B-B14F-4D97-AF65-F5344CB8AC3E}">
        <p14:creationId xmlns:p14="http://schemas.microsoft.com/office/powerpoint/2010/main" val="3007941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Wednesday, January 8, 2025</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‹nr.›</a:t>
            </a:fld>
            <a:endParaRPr lang="en-US"/>
          </a:p>
        </p:txBody>
      </p:sp>
    </p:spTree>
    <p:extLst>
      <p:ext uri="{BB962C8B-B14F-4D97-AF65-F5344CB8AC3E}">
        <p14:creationId xmlns:p14="http://schemas.microsoft.com/office/powerpoint/2010/main" val="4246441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Wednesday, January 8, 2025</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‹nr.›</a:t>
            </a:fld>
            <a:endParaRPr lang="en-US" sz="800" dirty="0"/>
          </a:p>
        </p:txBody>
      </p:sp>
    </p:spTree>
    <p:extLst>
      <p:ext uri="{BB962C8B-B14F-4D97-AF65-F5344CB8AC3E}">
        <p14:creationId xmlns:p14="http://schemas.microsoft.com/office/powerpoint/2010/main" val="3491148462"/>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10" r:id="rId4"/>
    <p:sldLayoutId id="2147483711" r:id="rId5"/>
    <p:sldLayoutId id="2147483716" r:id="rId6"/>
    <p:sldLayoutId id="2147483712" r:id="rId7"/>
    <p:sldLayoutId id="2147483713" r:id="rId8"/>
    <p:sldLayoutId id="2147483714" r:id="rId9"/>
    <p:sldLayoutId id="2147483715" r:id="rId10"/>
    <p:sldLayoutId id="2147483717"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peerj.com/articles/cs-267/" TargetMode="External"/><Relationship Id="rId5" Type="http://schemas.openxmlformats.org/officeDocument/2006/relationships/image" Target="../media/image3.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3F794D0-2982-490E-88DA-93D489750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twork Technology Background">
            <a:extLst>
              <a:ext uri="{FF2B5EF4-FFF2-40B4-BE49-F238E27FC236}">
                <a16:creationId xmlns:a16="http://schemas.microsoft.com/office/drawing/2014/main" id="{BA1E1F3D-493C-7B3B-EA09-7DBE4F0EEE57}"/>
              </a:ext>
            </a:extLst>
          </p:cNvPr>
          <p:cNvPicPr>
            <a:picLocks noChangeAspect="1"/>
          </p:cNvPicPr>
          <p:nvPr/>
        </p:nvPicPr>
        <p:blipFill>
          <a:blip r:embed="rId5"/>
          <a:srcRect t="4989" r="-2" b="32144"/>
          <a:stretch/>
        </p:blipFill>
        <p:spPr>
          <a:xfrm>
            <a:off x="-2" y="10"/>
            <a:ext cx="12192002" cy="4461036"/>
          </a:xfrm>
          <a:prstGeom prst="rect">
            <a:avLst/>
          </a:prstGeom>
        </p:spPr>
      </p:pic>
      <p:sp>
        <p:nvSpPr>
          <p:cNvPr id="11" name="Rectangle 10">
            <a:extLst>
              <a:ext uri="{FF2B5EF4-FFF2-40B4-BE49-F238E27FC236}">
                <a16:creationId xmlns:a16="http://schemas.microsoft.com/office/drawing/2014/main" id="{AFD24A3D-F07A-44A9-BE55-5576292E1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4441C9-FD2D-4031-B5C5-67478196C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38600" y="4463553"/>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BF09AEC-6E6E-418F-9974-8730F1B2B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D9D3989-3E00-4727-914E-959DFE8FA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383807" y="4611271"/>
            <a:ext cx="9436593" cy="1171556"/>
          </a:xfrm>
        </p:spPr>
        <p:txBody>
          <a:bodyPr>
            <a:normAutofit/>
          </a:bodyPr>
          <a:lstStyle/>
          <a:p>
            <a:pPr algn="l"/>
            <a:r>
              <a:rPr lang="en-US" sz="3600" dirty="0">
                <a:solidFill>
                  <a:schemeClr val="bg1"/>
                </a:solidFill>
              </a:rPr>
              <a:t>Container Dashboard</a:t>
            </a:r>
          </a:p>
        </p:txBody>
      </p:sp>
      <p:sp>
        <p:nvSpPr>
          <p:cNvPr id="3" name="Subtitle 2"/>
          <p:cNvSpPr>
            <a:spLocks noGrp="1"/>
          </p:cNvSpPr>
          <p:nvPr>
            <p:ph type="subTitle" idx="1"/>
          </p:nvPr>
        </p:nvSpPr>
        <p:spPr>
          <a:xfrm>
            <a:off x="1371601" y="5970897"/>
            <a:ext cx="9448800" cy="429904"/>
          </a:xfrm>
        </p:spPr>
        <p:txBody>
          <a:bodyPr vert="horz" lIns="0" tIns="0" rIns="0" bIns="0" rtlCol="0" anchor="t">
            <a:normAutofit/>
          </a:bodyPr>
          <a:lstStyle/>
          <a:p>
            <a:pPr algn="l"/>
            <a:r>
              <a:rPr lang="en-US" sz="1200" dirty="0">
                <a:solidFill>
                  <a:schemeClr val="bg1"/>
                </a:solidFill>
              </a:rPr>
              <a:t>Jasper van Woudenberg - </a:t>
            </a:r>
            <a:r>
              <a:rPr lang="en-US" sz="1200" dirty="0">
                <a:solidFill>
                  <a:schemeClr val="bg1"/>
                </a:solidFill>
                <a:latin typeface="Aptos"/>
              </a:rPr>
              <a:t>DATDRD05-T08</a:t>
            </a:r>
          </a:p>
        </p:txBody>
      </p:sp>
      <p:pic>
        <p:nvPicPr>
          <p:cNvPr id="28" name="Audio 27">
            <a:hlinkClick r:id="" action="ppaction://media"/>
            <a:extLst>
              <a:ext uri="{FF2B5EF4-FFF2-40B4-BE49-F238E27FC236}">
                <a16:creationId xmlns:a16="http://schemas.microsoft.com/office/drawing/2014/main" id="{62B411C4-556C-B33D-4C1A-B264F541672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4="http://schemas.microsoft.com/office/powerpoint/2010/main" Requires="p14">
      <p:transition spd="slow" p14:dur="2000" advTm="34748"/>
    </mc:Choice>
    <mc:Fallback>
      <p:transition spd="slow" advTm="34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0358E-E560-5195-0014-F7CD238E9D2A}"/>
              </a:ext>
            </a:extLst>
          </p:cNvPr>
          <p:cNvSpPr>
            <a:spLocks noGrp="1"/>
          </p:cNvSpPr>
          <p:nvPr>
            <p:ph type="title"/>
          </p:nvPr>
        </p:nvSpPr>
        <p:spPr/>
        <p:txBody>
          <a:bodyPr/>
          <a:lstStyle/>
          <a:p>
            <a:r>
              <a:rPr lang="en-US" dirty="0"/>
              <a:t>Summary of the </a:t>
            </a:r>
            <a:r>
              <a:rPr lang="en-US" dirty="0" err="1"/>
              <a:t>youtube</a:t>
            </a:r>
            <a:r>
              <a:rPr lang="en-US" dirty="0"/>
              <a:t> video</a:t>
            </a:r>
          </a:p>
        </p:txBody>
      </p:sp>
      <p:sp>
        <p:nvSpPr>
          <p:cNvPr id="3" name="Content Placeholder 2">
            <a:extLst>
              <a:ext uri="{FF2B5EF4-FFF2-40B4-BE49-F238E27FC236}">
                <a16:creationId xmlns:a16="http://schemas.microsoft.com/office/drawing/2014/main" id="{E787DA00-93CD-D8DE-F317-D65A197637CC}"/>
              </a:ext>
            </a:extLst>
          </p:cNvPr>
          <p:cNvSpPr>
            <a:spLocks noGrp="1"/>
          </p:cNvSpPr>
          <p:nvPr>
            <p:ph idx="1"/>
          </p:nvPr>
        </p:nvSpPr>
        <p:spPr/>
        <p:txBody>
          <a:bodyPr vert="horz" lIns="0" tIns="0" rIns="0" bIns="0" rtlCol="0" anchor="t">
            <a:normAutofit/>
          </a:bodyPr>
          <a:lstStyle/>
          <a:p>
            <a:r>
              <a:rPr lang="en-US" dirty="0"/>
              <a:t>Supply chain forecasting</a:t>
            </a:r>
          </a:p>
          <a:p>
            <a:r>
              <a:rPr lang="en-US" dirty="0"/>
              <a:t>Key factors</a:t>
            </a:r>
          </a:p>
          <a:p>
            <a:r>
              <a:rPr lang="en-US" dirty="0"/>
              <a:t>Machine learning models</a:t>
            </a:r>
          </a:p>
        </p:txBody>
      </p:sp>
      <p:pic>
        <p:nvPicPr>
          <p:cNvPr id="12" name="Audio 11">
            <a:hlinkClick r:id="" action="ppaction://media"/>
            <a:extLst>
              <a:ext uri="{FF2B5EF4-FFF2-40B4-BE49-F238E27FC236}">
                <a16:creationId xmlns:a16="http://schemas.microsoft.com/office/drawing/2014/main" id="{4204FD8E-484F-BDE1-03B1-6BC49D9C6D5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66789892"/>
      </p:ext>
    </p:extLst>
  </p:cSld>
  <p:clrMapOvr>
    <a:masterClrMapping/>
  </p:clrMapOvr>
  <mc:AlternateContent xmlns:mc="http://schemas.openxmlformats.org/markup-compatibility/2006">
    <mc:Choice xmlns:p14="http://schemas.microsoft.com/office/powerpoint/2010/main" Requires="p14">
      <p:transition spd="slow" p14:dur="2000" advTm="81045"/>
    </mc:Choice>
    <mc:Fallback>
      <p:transition spd="slow" advTm="81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9B191-42FB-9F34-0806-7ABEEC3F8278}"/>
              </a:ext>
            </a:extLst>
          </p:cNvPr>
          <p:cNvSpPr>
            <a:spLocks noGrp="1"/>
          </p:cNvSpPr>
          <p:nvPr>
            <p:ph type="title"/>
          </p:nvPr>
        </p:nvSpPr>
        <p:spPr/>
        <p:txBody>
          <a:bodyPr/>
          <a:lstStyle/>
          <a:p>
            <a:r>
              <a:rPr lang="en-US" dirty="0" err="1"/>
              <a:t>Methodoligy</a:t>
            </a:r>
          </a:p>
        </p:txBody>
      </p:sp>
      <p:sp>
        <p:nvSpPr>
          <p:cNvPr id="3" name="Content Placeholder 2">
            <a:extLst>
              <a:ext uri="{FF2B5EF4-FFF2-40B4-BE49-F238E27FC236}">
                <a16:creationId xmlns:a16="http://schemas.microsoft.com/office/drawing/2014/main" id="{9BB18AB9-FD40-5017-5CDC-4D952C15D5DF}"/>
              </a:ext>
            </a:extLst>
          </p:cNvPr>
          <p:cNvSpPr>
            <a:spLocks noGrp="1"/>
          </p:cNvSpPr>
          <p:nvPr>
            <p:ph idx="1"/>
          </p:nvPr>
        </p:nvSpPr>
        <p:spPr/>
        <p:txBody>
          <a:bodyPr vert="horz" lIns="0" tIns="0" rIns="0" bIns="0" rtlCol="0" anchor="t">
            <a:normAutofit/>
          </a:bodyPr>
          <a:lstStyle/>
          <a:p>
            <a:r>
              <a:rPr lang="en-US" dirty="0"/>
              <a:t>CRISP-DM</a:t>
            </a:r>
          </a:p>
        </p:txBody>
      </p:sp>
      <p:pic>
        <p:nvPicPr>
          <p:cNvPr id="4" name="Picture 3" descr="A diagram of a business process&#10;&#10;AI-generated content may be incorrect.">
            <a:extLst>
              <a:ext uri="{FF2B5EF4-FFF2-40B4-BE49-F238E27FC236}">
                <a16:creationId xmlns:a16="http://schemas.microsoft.com/office/drawing/2014/main" id="{732CAC90-4CA8-5216-90B2-2B524610C921}"/>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098753" y="1713278"/>
            <a:ext cx="5572908" cy="3992159"/>
          </a:xfrm>
          <a:prstGeom prst="rect">
            <a:avLst/>
          </a:prstGeom>
        </p:spPr>
      </p:pic>
      <p:pic>
        <p:nvPicPr>
          <p:cNvPr id="18" name="Audio 17">
            <a:hlinkClick r:id="" action="ppaction://media"/>
            <a:extLst>
              <a:ext uri="{FF2B5EF4-FFF2-40B4-BE49-F238E27FC236}">
                <a16:creationId xmlns:a16="http://schemas.microsoft.com/office/drawing/2014/main" id="{DFEE0BAF-E9B0-963A-F351-CA56CD13CFF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47201446"/>
      </p:ext>
    </p:extLst>
  </p:cSld>
  <p:clrMapOvr>
    <a:masterClrMapping/>
  </p:clrMapOvr>
  <mc:AlternateContent xmlns:mc="http://schemas.openxmlformats.org/markup-compatibility/2006">
    <mc:Choice xmlns:p14="http://schemas.microsoft.com/office/powerpoint/2010/main" Requires="p14">
      <p:transition spd="slow" p14:dur="2000" advTm="81420"/>
    </mc:Choice>
    <mc:Fallback>
      <p:transition spd="slow" advTm="81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B705BFB-17C5-F41E-CB0F-22C806A11108}"/>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2700" spc="750">
                <a:solidFill>
                  <a:schemeClr val="bg1"/>
                </a:solidFill>
              </a:rPr>
              <a:t>The dashboard</a:t>
            </a:r>
          </a:p>
        </p:txBody>
      </p:sp>
      <p:pic>
        <p:nvPicPr>
          <p:cNvPr id="4" name="Content Placeholder 3" descr="A screenshot of a computer screen&#10;&#10;AI-generated content may be incorrect.">
            <a:extLst>
              <a:ext uri="{FF2B5EF4-FFF2-40B4-BE49-F238E27FC236}">
                <a16:creationId xmlns:a16="http://schemas.microsoft.com/office/drawing/2014/main" id="{C1035B7E-3870-239F-FD6C-93E68EAFBBBD}"/>
              </a:ext>
            </a:extLst>
          </p:cNvPr>
          <p:cNvPicPr>
            <a:picLocks noGrp="1" noChangeAspect="1"/>
          </p:cNvPicPr>
          <p:nvPr>
            <p:ph idx="1"/>
          </p:nvPr>
        </p:nvPicPr>
        <p:blipFill>
          <a:blip r:embed="rId4"/>
          <a:stretch>
            <a:fillRect/>
          </a:stretch>
        </p:blipFill>
        <p:spPr>
          <a:xfrm>
            <a:off x="4503619" y="1737435"/>
            <a:ext cx="7214138" cy="3390644"/>
          </a:xfrm>
          <a:prstGeom prst="rect">
            <a:avLst/>
          </a:prstGeom>
        </p:spPr>
      </p:pic>
      <p:pic>
        <p:nvPicPr>
          <p:cNvPr id="10" name="Audio 9">
            <a:hlinkClick r:id="" action="ppaction://media"/>
            <a:extLst>
              <a:ext uri="{FF2B5EF4-FFF2-40B4-BE49-F238E27FC236}">
                <a16:creationId xmlns:a16="http://schemas.microsoft.com/office/drawing/2014/main" id="{735F9CB5-DEE4-EFAE-D9E0-EB0B320E38B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61543578"/>
      </p:ext>
    </p:extLst>
  </p:cSld>
  <p:clrMapOvr>
    <a:masterClrMapping/>
  </p:clrMapOvr>
  <mc:AlternateContent xmlns:mc="http://schemas.openxmlformats.org/markup-compatibility/2006">
    <mc:Choice xmlns:p14="http://schemas.microsoft.com/office/powerpoint/2010/main" Requires="p14">
      <p:transition spd="slow" p14:dur="2000" advTm="27995"/>
    </mc:Choice>
    <mc:Fallback>
      <p:transition spd="slow" advTm="27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B705BFB-17C5-F41E-CB0F-22C806A11108}"/>
              </a:ext>
            </a:extLst>
          </p:cNvPr>
          <p:cNvSpPr>
            <a:spLocks noGrp="1"/>
          </p:cNvSpPr>
          <p:nvPr>
            <p:ph type="title"/>
          </p:nvPr>
        </p:nvSpPr>
        <p:spPr>
          <a:xfrm>
            <a:off x="445489" y="681317"/>
            <a:ext cx="3337253" cy="3650602"/>
          </a:xfrm>
        </p:spPr>
        <p:txBody>
          <a:bodyPr vert="horz" lIns="0" tIns="0" rIns="0" bIns="0" rtlCol="0" anchor="b">
            <a:normAutofit/>
          </a:bodyPr>
          <a:lstStyle/>
          <a:p>
            <a:pPr algn="r"/>
            <a:r>
              <a:rPr lang="en-US" sz="2700" spc="750" dirty="0">
                <a:solidFill>
                  <a:schemeClr val="bg1"/>
                </a:solidFill>
              </a:rPr>
              <a:t>The dashboard – statistics</a:t>
            </a:r>
          </a:p>
        </p:txBody>
      </p:sp>
      <p:pic>
        <p:nvPicPr>
          <p:cNvPr id="6" name="Content Placeholder 5" descr="A screenshot of a computer&#10;&#10;AI-generated content may be incorrect.">
            <a:extLst>
              <a:ext uri="{FF2B5EF4-FFF2-40B4-BE49-F238E27FC236}">
                <a16:creationId xmlns:a16="http://schemas.microsoft.com/office/drawing/2014/main" id="{A976CB6E-1F71-A790-2B34-DC79AC82FA4B}"/>
              </a:ext>
            </a:extLst>
          </p:cNvPr>
          <p:cNvPicPr>
            <a:picLocks noGrp="1" noChangeAspect="1"/>
          </p:cNvPicPr>
          <p:nvPr>
            <p:ph idx="1"/>
          </p:nvPr>
        </p:nvPicPr>
        <p:blipFill>
          <a:blip r:embed="rId4"/>
          <a:stretch>
            <a:fillRect/>
          </a:stretch>
        </p:blipFill>
        <p:spPr>
          <a:xfrm>
            <a:off x="4503619" y="1728417"/>
            <a:ext cx="7214138" cy="3408679"/>
          </a:xfrm>
          <a:prstGeom prst="rect">
            <a:avLst/>
          </a:prstGeom>
        </p:spPr>
      </p:pic>
      <p:pic>
        <p:nvPicPr>
          <p:cNvPr id="8" name="Audio 7">
            <a:hlinkClick r:id="" action="ppaction://media"/>
            <a:extLst>
              <a:ext uri="{FF2B5EF4-FFF2-40B4-BE49-F238E27FC236}">
                <a16:creationId xmlns:a16="http://schemas.microsoft.com/office/drawing/2014/main" id="{54D0752C-AFAF-785E-935D-4759C8B845F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23510720"/>
      </p:ext>
    </p:extLst>
  </p:cSld>
  <p:clrMapOvr>
    <a:masterClrMapping/>
  </p:clrMapOvr>
  <mc:AlternateContent xmlns:mc="http://schemas.openxmlformats.org/markup-compatibility/2006">
    <mc:Choice xmlns:p14="http://schemas.microsoft.com/office/powerpoint/2010/main" Requires="p14">
      <p:transition spd="slow" p14:dur="2000" advTm="40180"/>
    </mc:Choice>
    <mc:Fallback>
      <p:transition spd="slow" advTm="40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48">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B705BFB-17C5-F41E-CB0F-22C806A11108}"/>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2700" spc="750" dirty="0">
                <a:solidFill>
                  <a:schemeClr val="bg1"/>
                </a:solidFill>
              </a:rPr>
              <a:t>The dashboard – The map</a:t>
            </a:r>
          </a:p>
        </p:txBody>
      </p:sp>
      <p:pic>
        <p:nvPicPr>
          <p:cNvPr id="9" name="Content Placeholder 8" descr="A map of a city&#10;&#10;AI-generated content may be incorrect.">
            <a:extLst>
              <a:ext uri="{FF2B5EF4-FFF2-40B4-BE49-F238E27FC236}">
                <a16:creationId xmlns:a16="http://schemas.microsoft.com/office/drawing/2014/main" id="{DBBB6CF9-500D-8896-5561-6DF061130742}"/>
              </a:ext>
            </a:extLst>
          </p:cNvPr>
          <p:cNvPicPr>
            <a:picLocks noGrp="1" noChangeAspect="1"/>
          </p:cNvPicPr>
          <p:nvPr>
            <p:ph idx="1"/>
          </p:nvPr>
        </p:nvPicPr>
        <p:blipFill>
          <a:blip r:embed="rId5"/>
          <a:stretch>
            <a:fillRect/>
          </a:stretch>
        </p:blipFill>
        <p:spPr>
          <a:xfrm>
            <a:off x="4503619" y="1593152"/>
            <a:ext cx="7214138" cy="3679209"/>
          </a:xfrm>
          <a:prstGeom prst="rect">
            <a:avLst/>
          </a:prstGeom>
        </p:spPr>
      </p:pic>
      <p:pic>
        <p:nvPicPr>
          <p:cNvPr id="10" name="Audio 9">
            <a:hlinkClick r:id="" action="ppaction://media"/>
            <a:extLst>
              <a:ext uri="{FF2B5EF4-FFF2-40B4-BE49-F238E27FC236}">
                <a16:creationId xmlns:a16="http://schemas.microsoft.com/office/drawing/2014/main" id="{0FA37181-EC53-D477-A9A1-C635221A072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26460865"/>
      </p:ext>
    </p:extLst>
  </p:cSld>
  <p:clrMapOvr>
    <a:masterClrMapping/>
  </p:clrMapOvr>
  <mc:AlternateContent xmlns:mc="http://schemas.openxmlformats.org/markup-compatibility/2006">
    <mc:Choice xmlns:p14="http://schemas.microsoft.com/office/powerpoint/2010/main" Requires="p14">
      <p:transition spd="slow" p14:dur="2000" advTm="20264"/>
    </mc:Choice>
    <mc:Fallback>
      <p:transition spd="slow" advTm="20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5BAA9-8E5A-1AB0-316F-980481E2B25F}"/>
              </a:ext>
            </a:extLst>
          </p:cNvPr>
          <p:cNvSpPr>
            <a:spLocks noGrp="1"/>
          </p:cNvSpPr>
          <p:nvPr>
            <p:ph type="title"/>
          </p:nvPr>
        </p:nvSpPr>
        <p:spPr/>
        <p:txBody>
          <a:bodyPr/>
          <a:lstStyle/>
          <a:p>
            <a:r>
              <a:rPr lang="en-US" dirty="0"/>
              <a:t>Self reflection</a:t>
            </a:r>
          </a:p>
        </p:txBody>
      </p:sp>
      <p:sp>
        <p:nvSpPr>
          <p:cNvPr id="3" name="Content Placeholder 2">
            <a:extLst>
              <a:ext uri="{FF2B5EF4-FFF2-40B4-BE49-F238E27FC236}">
                <a16:creationId xmlns:a16="http://schemas.microsoft.com/office/drawing/2014/main" id="{77FB25A4-AE46-A456-24B1-9C698032DB2C}"/>
              </a:ext>
            </a:extLst>
          </p:cNvPr>
          <p:cNvSpPr>
            <a:spLocks noGrp="1"/>
          </p:cNvSpPr>
          <p:nvPr>
            <p:ph idx="1"/>
          </p:nvPr>
        </p:nvSpPr>
        <p:spPr/>
        <p:txBody>
          <a:bodyPr vert="horz" lIns="0" tIns="0" rIns="0" bIns="0" rtlCol="0" anchor="t">
            <a:normAutofit/>
          </a:bodyPr>
          <a:lstStyle/>
          <a:p>
            <a:r>
              <a:rPr lang="en-US" dirty="0"/>
              <a:t>Not the desired result</a:t>
            </a:r>
          </a:p>
          <a:p>
            <a:r>
              <a:rPr lang="en-US" dirty="0"/>
              <a:t>Reflection- model of Korthagen</a:t>
            </a:r>
          </a:p>
        </p:txBody>
      </p:sp>
      <p:pic>
        <p:nvPicPr>
          <p:cNvPr id="27" name="Audio 26">
            <a:hlinkClick r:id="" action="ppaction://media"/>
            <a:extLst>
              <a:ext uri="{FF2B5EF4-FFF2-40B4-BE49-F238E27FC236}">
                <a16:creationId xmlns:a16="http://schemas.microsoft.com/office/drawing/2014/main" id="{5E63AA79-E794-E3A8-69AE-DBE5A8C68FE2}"/>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10052304" y="4718304"/>
            <a:ext cx="2057400" cy="2057400"/>
          </a:xfrm>
          <a:prstGeom prst="ellipse">
            <a:avLst/>
          </a:prstGeom>
        </p:spPr>
      </p:pic>
      <p:sp>
        <p:nvSpPr>
          <p:cNvPr id="18" name="Tekstvak 17">
            <a:extLst>
              <a:ext uri="{FF2B5EF4-FFF2-40B4-BE49-F238E27FC236}">
                <a16:creationId xmlns:a16="http://schemas.microsoft.com/office/drawing/2014/main" id="{409B0852-EE50-F202-1589-F05EA80DFB70}"/>
              </a:ext>
            </a:extLst>
          </p:cNvPr>
          <p:cNvSpPr txBox="1"/>
          <p:nvPr/>
        </p:nvSpPr>
        <p:spPr>
          <a:xfrm>
            <a:off x="1485900" y="3600450"/>
            <a:ext cx="4274820" cy="369332"/>
          </a:xfrm>
          <a:prstGeom prst="rect">
            <a:avLst/>
          </a:prstGeom>
          <a:noFill/>
        </p:spPr>
        <p:txBody>
          <a:bodyPr wrap="square" rtlCol="0">
            <a:spAutoFit/>
          </a:bodyPr>
          <a:lstStyle/>
          <a:p>
            <a:r>
              <a:rPr lang="nl-NL" dirty="0"/>
              <a:t>JPR.vanWoudenberg@student.han.nl</a:t>
            </a:r>
          </a:p>
        </p:txBody>
      </p:sp>
    </p:spTree>
    <p:custDataLst>
      <p:tags r:id="rId1"/>
    </p:custDataLst>
    <p:extLst>
      <p:ext uri="{BB962C8B-B14F-4D97-AF65-F5344CB8AC3E}">
        <p14:creationId xmlns:p14="http://schemas.microsoft.com/office/powerpoint/2010/main" val="4087788180"/>
      </p:ext>
    </p:extLst>
  </p:cSld>
  <p:clrMapOvr>
    <a:masterClrMapping/>
  </p:clrMapOvr>
  <mc:AlternateContent xmlns:mc="http://schemas.openxmlformats.org/markup-compatibility/2006">
    <mc:Choice xmlns:p14="http://schemas.microsoft.com/office/powerpoint/2010/main" Requires="p14">
      <p:transition spd="slow" p14:dur="2000" advTm="30285"/>
    </mc:Choice>
    <mc:Fallback>
      <p:transition spd="slow" advTm="30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7"/>
                </p:tgtEl>
              </p:cMediaNode>
            </p:audio>
          </p:childTnLst>
        </p:cTn>
      </p:par>
    </p:tnLst>
    <p:bldLst>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0.8"/>
</p:tagLst>
</file>

<file path=ppt/theme/theme1.xml><?xml version="1.0" encoding="utf-8"?>
<a:theme xmlns:a="http://schemas.openxmlformats.org/drawingml/2006/main" name="GradientRiseVTI">
  <a:themeElements>
    <a:clrScheme name="AnalogousFromDarkSeedLeftStep">
      <a:dk1>
        <a:srgbClr val="000000"/>
      </a:dk1>
      <a:lt1>
        <a:srgbClr val="FFFFFF"/>
      </a:lt1>
      <a:dk2>
        <a:srgbClr val="1B2130"/>
      </a:dk2>
      <a:lt2>
        <a:srgbClr val="F0F3F1"/>
      </a:lt2>
      <a:accent1>
        <a:srgbClr val="D937B0"/>
      </a:accent1>
      <a:accent2>
        <a:srgbClr val="AD25C7"/>
      </a:accent2>
      <a:accent3>
        <a:srgbClr val="7B37D9"/>
      </a:accent3>
      <a:accent4>
        <a:srgbClr val="3A3ACC"/>
      </a:accent4>
      <a:accent5>
        <a:srgbClr val="377AD9"/>
      </a:accent5>
      <a:accent6>
        <a:srgbClr val="25ABC7"/>
      </a:accent6>
      <a:hlink>
        <a:srgbClr val="3F5EBF"/>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TotalTime>
  <Words>705</Words>
  <Application>Microsoft Office PowerPoint</Application>
  <PresentationFormat>Breedbeeld</PresentationFormat>
  <Paragraphs>49</Paragraphs>
  <Slides>7</Slides>
  <Notes>5</Notes>
  <HiddenSlides>0</HiddenSlides>
  <MMClips>7</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7</vt:i4>
      </vt:variant>
    </vt:vector>
  </HeadingPairs>
  <TitlesOfParts>
    <vt:vector size="13" baseType="lpstr">
      <vt:lpstr>Aptos</vt:lpstr>
      <vt:lpstr>Arial</vt:lpstr>
      <vt:lpstr>Avenir Next LT Pro</vt:lpstr>
      <vt:lpstr>Calibri</vt:lpstr>
      <vt:lpstr>Symbol</vt:lpstr>
      <vt:lpstr>GradientRiseVTI</vt:lpstr>
      <vt:lpstr>Container Dashboard</vt:lpstr>
      <vt:lpstr>Summary of the youtube video</vt:lpstr>
      <vt:lpstr>Methodoligy</vt:lpstr>
      <vt:lpstr>The dashboard</vt:lpstr>
      <vt:lpstr>The dashboard – statistics</vt:lpstr>
      <vt:lpstr>The dashboard – The map</vt:lpstr>
      <vt:lpstr>Self reflection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Jasper van Woudenberg</dc:creator>
  <cp:lastModifiedBy>Jasper van Woudenberg (student)</cp:lastModifiedBy>
  <cp:revision>64</cp:revision>
  <dcterms:created xsi:type="dcterms:W3CDTF">2025-01-07T21:20:28Z</dcterms:created>
  <dcterms:modified xsi:type="dcterms:W3CDTF">2025-01-07T23:51:07Z</dcterms:modified>
</cp:coreProperties>
</file>